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15"/>
  </p:notesMasterIdLst>
  <p:handoutMasterIdLst>
    <p:handoutMasterId r:id="rId16"/>
  </p:handoutMasterIdLst>
  <p:sldIdLst>
    <p:sldId id="290" r:id="rId5"/>
    <p:sldId id="291" r:id="rId6"/>
    <p:sldId id="273" r:id="rId7"/>
    <p:sldId id="276" r:id="rId8"/>
    <p:sldId id="292" r:id="rId9"/>
    <p:sldId id="258" r:id="rId10"/>
    <p:sldId id="280" r:id="rId11"/>
    <p:sldId id="294" r:id="rId12"/>
    <p:sldId id="295" r:id="rId13"/>
    <p:sldId id="289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602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rtl="0"/>
          <a:r>
            <a:rPr lang="es-ES" sz="2100" b="1" noProof="0" dirty="0">
              <a:solidFill>
                <a:schemeClr val="accent1">
                  <a:lumMod val="75000"/>
                </a:schemeClr>
              </a:solidFill>
            </a:rPr>
            <a:t>Repaso de Matriz ortogonal</a:t>
          </a:r>
        </a:p>
      </dgm:t>
    </dgm:pt>
    <dgm:pt modelId="{75374347-884B-4721-8CFF-DF080F5B1C79}" type="parTrans" cxnId="{B3F19EC2-A372-4EC3-BFE0-C62FFDFE3DF6}">
      <dgm:prSet/>
      <dgm:spPr/>
      <dgm:t>
        <a:bodyPr rtlCol="0"/>
        <a:lstStyle/>
        <a:p>
          <a:pPr rtl="0"/>
          <a:endParaRPr lang="es-ES" noProof="0" dirty="0"/>
        </a:p>
      </dgm:t>
    </dgm:pt>
    <dgm:pt modelId="{C99EBBB1-E916-471C-83C9-ABE85B42AC26}" type="sibTrans" cxnId="{B3F19EC2-A372-4EC3-BFE0-C62FFDFE3DF6}">
      <dgm:prSet phldrT="1" phldr="0"/>
      <dgm:spPr/>
      <dgm:t>
        <a:bodyPr rtlCol="0"/>
        <a:lstStyle/>
        <a:p>
          <a:pPr rtl="0"/>
          <a:endParaRPr lang="es-ES" noProof="0" dirty="0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Implementación</a:t>
          </a:r>
          <a:r>
            <a:rPr lang="es-GT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de Matriz ortogonal</a:t>
          </a:r>
          <a:endParaRPr lang="es-ES" sz="2100" b="1" kern="1200" noProof="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</dgm:t>
    </dgm:pt>
    <dgm:pt modelId="{CD7328D6-9FAE-4506-9BDB-E06A571EC1D4}" type="parTrans" cxnId="{914FACD2-336A-4471-9E99-312B3F8EAB04}">
      <dgm:prSet/>
      <dgm:spPr/>
      <dgm:t>
        <a:bodyPr rtlCol="0"/>
        <a:lstStyle/>
        <a:p>
          <a:pPr rtl="0"/>
          <a:endParaRPr lang="es-ES" noProof="0" dirty="0"/>
        </a:p>
      </dgm:t>
    </dgm:pt>
    <dgm:pt modelId="{6BD5265A-8333-420D-BDB2-65F10B3EBD76}" type="sibTrans" cxnId="{914FACD2-336A-4471-9E99-312B3F8EAB04}">
      <dgm:prSet phldrT="2" phldr="0"/>
      <dgm:spPr/>
      <dgm:t>
        <a:bodyPr rtlCol="0"/>
        <a:lstStyle/>
        <a:p>
          <a:pPr rtl="0"/>
          <a:endParaRPr lang="es-ES" noProof="0" dirty="0"/>
        </a:p>
      </dgm:t>
    </dgm:pt>
    <dgm:pt modelId="{7892D054-ACED-49F0-A6B4-362F40EE4FF2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Teoría de Graphviz</a:t>
          </a:r>
        </a:p>
      </dgm:t>
    </dgm:pt>
    <dgm:pt modelId="{F2698D4C-5D1C-4EB6-BE03-71091E884CC1}" type="parTrans" cxnId="{370CE9FC-4133-46E5-A789-51099890FC5B}">
      <dgm:prSet/>
      <dgm:spPr/>
      <dgm:t>
        <a:bodyPr/>
        <a:lstStyle/>
        <a:p>
          <a:endParaRPr lang="en-US"/>
        </a:p>
      </dgm:t>
    </dgm:pt>
    <dgm:pt modelId="{C0FA51AB-CA79-4EA9-AA51-30C3F5E5F917}" type="sibTrans" cxnId="{370CE9FC-4133-46E5-A789-51099890FC5B}">
      <dgm:prSet/>
      <dgm:spPr/>
      <dgm:t>
        <a:bodyPr/>
        <a:lstStyle/>
        <a:p>
          <a:endParaRPr lang="en-US"/>
        </a:p>
      </dgm:t>
    </dgm:pt>
    <dgm:pt modelId="{C8001481-88CE-49E8-8F6C-7D4825DF71B8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Ejemplo básico de Graphviz</a:t>
          </a:r>
        </a:p>
      </dgm:t>
    </dgm:pt>
    <dgm:pt modelId="{F98B56C3-3F33-456E-A8DC-6CAB0F40C865}" type="parTrans" cxnId="{CE27FF03-DBC0-47BA-A17F-B53349A110E4}">
      <dgm:prSet/>
      <dgm:spPr/>
      <dgm:t>
        <a:bodyPr/>
        <a:lstStyle/>
        <a:p>
          <a:endParaRPr lang="en-US"/>
        </a:p>
      </dgm:t>
    </dgm:pt>
    <dgm:pt modelId="{8F7EA4F2-351A-4DE5-B180-11DB2DC282CB}" type="sibTrans" cxnId="{CE27FF03-DBC0-47BA-A17F-B53349A110E4}">
      <dgm:prSet/>
      <dgm:spPr/>
      <dgm:t>
        <a:bodyPr/>
        <a:lstStyle/>
        <a:p>
          <a:endParaRPr lang="en-US"/>
        </a:p>
      </dgm:t>
    </dgm:pt>
    <dgm:pt modelId="{467AD7CC-8E43-4390-8819-C176E0A87996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Fin</a:t>
          </a:r>
        </a:p>
      </dgm:t>
    </dgm:pt>
    <dgm:pt modelId="{AED76B53-4A50-4572-9BFA-7004DA16960A}" type="parTrans" cxnId="{28F2F8E1-FEAC-4657-9FB2-0A4ABDD11BD9}">
      <dgm:prSet/>
      <dgm:spPr/>
      <dgm:t>
        <a:bodyPr/>
        <a:lstStyle/>
        <a:p>
          <a:endParaRPr lang="en-US"/>
        </a:p>
      </dgm:t>
    </dgm:pt>
    <dgm:pt modelId="{CD79E890-C3EB-4584-8B72-3B80780843BB}" type="sibTrans" cxnId="{28F2F8E1-FEAC-4657-9FB2-0A4ABDD11BD9}">
      <dgm:prSet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4A7DEDC-ADDB-4A05-922E-D9776EDB8EC4}" type="pres">
      <dgm:prSet presAssocID="{7892D054-ACED-49F0-A6B4-362F40EE4FF2}" presName="node" presStyleLbl="node1" presStyleIdx="2" presStyleCnt="5">
        <dgm:presLayoutVars>
          <dgm:bulletEnabled val="1"/>
        </dgm:presLayoutVars>
      </dgm:prSet>
      <dgm:spPr/>
    </dgm:pt>
    <dgm:pt modelId="{45B706C1-BEED-438C-B6F0-3A4B42817FB4}" type="pres">
      <dgm:prSet presAssocID="{C0FA51AB-CA79-4EA9-AA51-30C3F5E5F917}" presName="sibTrans" presStyleCnt="0"/>
      <dgm:spPr/>
    </dgm:pt>
    <dgm:pt modelId="{0180023D-611E-430C-BAC9-8E0A037E9F21}" type="pres">
      <dgm:prSet presAssocID="{C8001481-88CE-49E8-8F6C-7D4825DF71B8}" presName="node" presStyleLbl="node1" presStyleIdx="3" presStyleCnt="5">
        <dgm:presLayoutVars>
          <dgm:bulletEnabled val="1"/>
        </dgm:presLayoutVars>
      </dgm:prSet>
      <dgm:spPr/>
    </dgm:pt>
    <dgm:pt modelId="{B7691573-558B-42FE-B3ED-BB50EC27B145}" type="pres">
      <dgm:prSet presAssocID="{8F7EA4F2-351A-4DE5-B180-11DB2DC282CB}" presName="sibTrans" presStyleCnt="0"/>
      <dgm:spPr/>
    </dgm:pt>
    <dgm:pt modelId="{DB5B9193-7046-49A5-8AE4-8EB0EE9224C3}" type="pres">
      <dgm:prSet presAssocID="{467AD7CC-8E43-4390-8819-C176E0A87996}" presName="node" presStyleLbl="node1" presStyleIdx="4" presStyleCnt="5">
        <dgm:presLayoutVars>
          <dgm:bulletEnabled val="1"/>
        </dgm:presLayoutVars>
      </dgm:prSet>
      <dgm:spPr/>
    </dgm:pt>
  </dgm:ptLst>
  <dgm:cxnLst>
    <dgm:cxn modelId="{7AC66003-F90D-4C3F-99EC-DAACE9D5652A}" type="presOf" srcId="{467AD7CC-8E43-4390-8819-C176E0A87996}" destId="{DB5B9193-7046-49A5-8AE4-8EB0EE9224C3}" srcOrd="0" destOrd="0" presId="urn:microsoft.com/office/officeart/2005/8/layout/default"/>
    <dgm:cxn modelId="{CE27FF03-DBC0-47BA-A17F-B53349A110E4}" srcId="{D0F07F19-1F50-4B42-A7A0-278DF9D25BB1}" destId="{C8001481-88CE-49E8-8F6C-7D4825DF71B8}" srcOrd="3" destOrd="0" parTransId="{F98B56C3-3F33-456E-A8DC-6CAB0F40C865}" sibTransId="{8F7EA4F2-351A-4DE5-B180-11DB2DC282CB}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F7E2CB4B-2351-46DE-AEC7-F483BF0C379A}" type="presOf" srcId="{C8001481-88CE-49E8-8F6C-7D4825DF71B8}" destId="{0180023D-611E-430C-BAC9-8E0A037E9F21}" srcOrd="0" destOrd="0" presId="urn:microsoft.com/office/officeart/2005/8/layout/default"/>
    <dgm:cxn modelId="{E4163A95-D4C9-430C-814A-E991E6FAFBF7}" type="presOf" srcId="{7892D054-ACED-49F0-A6B4-362F40EE4FF2}" destId="{D4A7DEDC-ADDB-4A05-922E-D9776EDB8EC4}" srcOrd="0" destOrd="0" presId="urn:microsoft.com/office/officeart/2005/8/layout/defaul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28F2F8E1-FEAC-4657-9FB2-0A4ABDD11BD9}" srcId="{D0F07F19-1F50-4B42-A7A0-278DF9D25BB1}" destId="{467AD7CC-8E43-4390-8819-C176E0A87996}" srcOrd="4" destOrd="0" parTransId="{AED76B53-4A50-4572-9BFA-7004DA16960A}" sibTransId="{CD79E890-C3EB-4584-8B72-3B80780843BB}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370CE9FC-4133-46E5-A789-51099890FC5B}" srcId="{D0F07F19-1F50-4B42-A7A0-278DF9D25BB1}" destId="{7892D054-ACED-49F0-A6B4-362F40EE4FF2}" srcOrd="2" destOrd="0" parTransId="{F2698D4C-5D1C-4EB6-BE03-71091E884CC1}" sibTransId="{C0FA51AB-CA79-4EA9-AA51-30C3F5E5F917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D24F198-6DC6-4306-8684-C1EAAAAE11E9}" type="presParOf" srcId="{40FE0EB9-B287-43F6-ABB4-527CB1B94B4A}" destId="{D4A7DEDC-ADDB-4A05-922E-D9776EDB8EC4}" srcOrd="4" destOrd="0" presId="urn:microsoft.com/office/officeart/2005/8/layout/default"/>
    <dgm:cxn modelId="{00E02D12-BBBD-49E4-B933-04DBCA58A81B}" type="presParOf" srcId="{40FE0EB9-B287-43F6-ABB4-527CB1B94B4A}" destId="{45B706C1-BEED-438C-B6F0-3A4B42817FB4}" srcOrd="5" destOrd="0" presId="urn:microsoft.com/office/officeart/2005/8/layout/default"/>
    <dgm:cxn modelId="{D75FC46D-519D-46B0-946E-8B0726B435DA}" type="presParOf" srcId="{40FE0EB9-B287-43F6-ABB4-527CB1B94B4A}" destId="{0180023D-611E-430C-BAC9-8E0A037E9F21}" srcOrd="6" destOrd="0" presId="urn:microsoft.com/office/officeart/2005/8/layout/default"/>
    <dgm:cxn modelId="{BB37B768-F6FD-485F-965D-04EF8EB8E3BD}" type="presParOf" srcId="{40FE0EB9-B287-43F6-ABB4-527CB1B94B4A}" destId="{B7691573-558B-42FE-B3ED-BB50EC27B145}" srcOrd="7" destOrd="0" presId="urn:microsoft.com/office/officeart/2005/8/layout/default"/>
    <dgm:cxn modelId="{755426A9-CF25-45F2-92C8-CAE2ED62EAF8}" type="presParOf" srcId="{40FE0EB9-B287-43F6-ABB4-527CB1B94B4A}" destId="{DB5B9193-7046-49A5-8AE4-8EB0EE9224C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6823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noProof="0" dirty="0">
              <a:solidFill>
                <a:schemeClr val="accent1">
                  <a:lumMod val="75000"/>
                </a:schemeClr>
              </a:solidFill>
            </a:rPr>
            <a:t>Repaso de Matriz ortogonal</a:t>
          </a:r>
        </a:p>
      </dsp:txBody>
      <dsp:txXfrm>
        <a:off x="682341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40776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Implementación</a:t>
          </a:r>
          <a:r>
            <a:rPr lang="es-GT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de Matriz ortogonal</a:t>
          </a:r>
          <a:endParaRPr lang="es-ES" sz="2100" b="1" kern="1200" noProof="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</dsp:txBody>
      <dsp:txXfrm>
        <a:off x="4077623" y="656"/>
        <a:ext cx="3123798" cy="1628901"/>
      </dsp:txXfrm>
    </dsp:sp>
    <dsp:sp modelId="{D4A7DEDC-ADDB-4A05-922E-D9776EDB8EC4}">
      <dsp:nvSpPr>
        <dsp:cNvPr id="0" name=""/>
        <dsp:cNvSpPr/>
      </dsp:nvSpPr>
      <dsp:spPr>
        <a:xfrm>
          <a:off x="7446408" y="656"/>
          <a:ext cx="2714835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Teoría de Graphviz</a:t>
          </a:r>
        </a:p>
      </dsp:txBody>
      <dsp:txXfrm>
        <a:off x="7446408" y="656"/>
        <a:ext cx="2714835" cy="1628901"/>
      </dsp:txXfrm>
    </dsp:sp>
    <dsp:sp modelId="{0180023D-611E-430C-BAC9-8E0A037E9F21}">
      <dsp:nvSpPr>
        <dsp:cNvPr id="0" name=""/>
        <dsp:cNvSpPr/>
      </dsp:nvSpPr>
      <dsp:spPr>
        <a:xfrm>
          <a:off x="2557966" y="1901041"/>
          <a:ext cx="2714835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Ejemplo básico de Graphviz</a:t>
          </a:r>
        </a:p>
      </dsp:txBody>
      <dsp:txXfrm>
        <a:off x="2557966" y="1901041"/>
        <a:ext cx="2714835" cy="1628901"/>
      </dsp:txXfrm>
    </dsp:sp>
    <dsp:sp modelId="{DB5B9193-7046-49A5-8AE4-8EB0EE9224C3}">
      <dsp:nvSpPr>
        <dsp:cNvPr id="0" name=""/>
        <dsp:cNvSpPr/>
      </dsp:nvSpPr>
      <dsp:spPr>
        <a:xfrm>
          <a:off x="5544285" y="1901041"/>
          <a:ext cx="2714835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Fin</a:t>
          </a:r>
        </a:p>
      </dsp:txBody>
      <dsp:txXfrm>
        <a:off x="5544285" y="1901041"/>
        <a:ext cx="2714835" cy="1628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FC9924-390A-43CD-9A5F-FD31409A8BC3}" type="datetime1">
              <a:rPr lang="es-ES" smtClean="0"/>
              <a:t>28/05/2022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8CD4AB-B9A2-4248-B31F-8EBC71546D8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B62B8-53C9-40A3-BD5F-B206C99B0F65}" type="datetime1">
              <a:rPr lang="es-ES" smtClean="0"/>
              <a:pPr/>
              <a:t>28/05/2022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BE9C73-6CDE-45E2-97F8-E3C5308FA23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35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 useBgFill="1">
        <p:nvSpPr>
          <p:cNvPr id="10" name="Rectá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á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á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0" name="Marcador de fech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0517127-517C-4BCC-BCB6-0AE7D1B87E17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21" name="Marcador de posición de pie de página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2" name="Marcador de posición de número de diapositiv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0FC5B80F-3B08-426A-A2A0-3282CBADA712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EF3AE9B-883C-446C-AF98-B7792342A321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AD0B968A-3BD6-45FA-94FE-92D46BF360D2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9FC92B-C74C-4F25-8225-AD6BB439FEF4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 useBgFill="1">
        <p:nvSpPr>
          <p:cNvPr id="23" name="Rectá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á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á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C49AFE2-3430-46BE-85DB-B0C45A4635E5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EC6216-7BE4-455C-91A0-B1DBA47076B8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6FA2CA-A3A7-492B-B980-D757253257C8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790254-B8BC-4444-AEB1-0E0A795AE0D9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71FD0B-1489-4700-B5E9-A7F48A228747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479D8-5BD4-4B26-B5B1-2CF114CC1872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6F8E090A-1D45-43DA-9424-70A9B39249B0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á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ACD31FB-48AB-43E4-9E7E-E0CD7FA14C5F}" type="datetime1">
              <a:rPr lang="es-ES" noProof="0" smtClean="0"/>
              <a:t>28/05/2022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4" name="Imagen 3" descr="Un hombre con auriculares y un portátil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Implementación de MO y graphviz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sz="2400" dirty="0">
                <a:solidFill>
                  <a:schemeClr val="tx2">
                    <a:lumMod val="90000"/>
                  </a:schemeClr>
                </a:solidFill>
              </a:rPr>
              <a:t>Taller 5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ángulo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 useBgFill="1">
        <p:nvSpPr>
          <p:cNvPr id="108" name="Rectángulo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10" name="Marcador de posición de imagen 9" descr="Portátil y bloc de notas en la mesa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ángulo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83000"/>
              </a:lnSpc>
            </a:pPr>
            <a:r>
              <a:rPr lang="es-ES" sz="6000" cap="all" spc="-100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Trabajo de un grupo de persona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Temas a tratar en el taller de hoy</a:t>
            </a:r>
          </a:p>
        </p:txBody>
      </p:sp>
      <p:graphicFrame>
        <p:nvGraphicFramePr>
          <p:cNvPr id="5" name="Marcador de contenido 2" descr="Objeto SmartAr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9934205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ángulo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6" name="Marcador de posición de imagen 5" descr="Hombre joven que está escribiendo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"/>
            <a:ext cx="12191998" cy="6857999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7"/>
            <a:ext cx="4602152" cy="9762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rtl="0">
              <a:lnSpc>
                <a:spcPct val="90000"/>
              </a:lnSpc>
            </a:pPr>
            <a:r>
              <a:rPr lang="es-ES" sz="5400" dirty="0">
                <a:solidFill>
                  <a:schemeClr val="bg2">
                    <a:lumMod val="50000"/>
                  </a:schemeClr>
                </a:solidFill>
              </a:rPr>
              <a:t>Matriz Ortogonal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1941669"/>
            <a:ext cx="4602152" cy="407731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 rtl="0">
              <a:lnSpc>
                <a:spcPct val="100000"/>
              </a:lnSpc>
            </a:pPr>
            <a:r>
              <a:rPr lang="es-ES" sz="2000" b="1" dirty="0">
                <a:solidFill>
                  <a:schemeClr val="bg2">
                    <a:lumMod val="50000"/>
                  </a:schemeClr>
                </a:solidFill>
              </a:rPr>
              <a:t>Es aquella en la que sus nodos se encuentran encadenados por cuatro apuntadores, es decir, cada  nodo se encuentra doblemente ligado en forma horizontal como vertical: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Derivada de la matriz dispersa.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Tabla con memoria dinámica.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Generalmente utilizada cuando todos los elementos tienen un valor.</a:t>
            </a:r>
          </a:p>
          <a:p>
            <a:pPr marL="285750" indent="-28575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La forma más eficiente de implementarlo, en cuestión de acceso, es mediante un arreglo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DD2084-9E8D-C6B6-1DCC-E8EF272FA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03" y="1703926"/>
            <a:ext cx="5620636" cy="34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412477"/>
          </a:xfrm>
        </p:spPr>
        <p:txBody>
          <a:bodyPr rtlCol="0" anchor="b">
            <a:normAutofit fontScale="90000"/>
          </a:bodyPr>
          <a:lstStyle/>
          <a:p>
            <a:pPr algn="ctr" rtl="0"/>
            <a:r>
              <a:rPr lang="es-ES" dirty="0"/>
              <a:t>Nodo Ortogonal</a:t>
            </a:r>
          </a:p>
        </p:txBody>
      </p:sp>
      <p:pic>
        <p:nvPicPr>
          <p:cNvPr id="10" name="Marcador de posición de imagen 9" descr="Patrón de fondo&#10;&#10;Descripción generada automáticamente">
            <a:extLst>
              <a:ext uri="{FF2B5EF4-FFF2-40B4-BE49-F238E27FC236}">
                <a16:creationId xmlns:a16="http://schemas.microsoft.com/office/drawing/2014/main" id="{CE78B7E6-807D-B3AE-BD41-449FD1C27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808" r="6872" b="1"/>
          <a:stretch/>
        </p:blipFill>
        <p:spPr>
          <a:xfrm>
            <a:off x="685800" y="609600"/>
            <a:ext cx="6858000" cy="5334000"/>
          </a:xfrm>
          <a:noFill/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019869"/>
            <a:ext cx="3161963" cy="4230739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s-ES" dirty="0"/>
              <a:t>Debe contener como mínimo 5 campos, uno para almacenar información y cuatro para almacenar la dirección de memoria de los otros nodos.</a:t>
            </a:r>
          </a:p>
          <a:p>
            <a:pPr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s-ES" sz="1600" dirty="0"/>
              <a:t>Métodos: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Crear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Recorrer matriz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Tamaño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Agregar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Esta vacío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Auto llenado</a:t>
            </a:r>
          </a:p>
        </p:txBody>
      </p:sp>
      <p:pic>
        <p:nvPicPr>
          <p:cNvPr id="1032" name="Picture 8" descr="nodo ortogonal">
            <a:extLst>
              <a:ext uri="{FF2B5EF4-FFF2-40B4-BE49-F238E27FC236}">
                <a16:creationId xmlns:a16="http://schemas.microsoft.com/office/drawing/2014/main" id="{87B98815-DB00-2DBF-1DE7-62F7A2043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096" y="1729805"/>
            <a:ext cx="4681823" cy="339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ersonas que debaten sobre unos documento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5144057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7200" dirty="0">
                <a:solidFill>
                  <a:schemeClr val="bg2">
                    <a:lumMod val="50000"/>
                  </a:schemeClr>
                </a:solidFill>
              </a:rPr>
              <a:t>Implementación de Matriz Ortogonal</a:t>
            </a:r>
          </a:p>
        </p:txBody>
      </p:sp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EA41E539-EED5-DE00-9222-4C9DA3B376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688610"/>
            <a:ext cx="4633415" cy="273637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algn="just" rtl="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Georgia" panose="02040502050405020303" pitchFamily="18" charset="0"/>
              </a:rPr>
              <a:t>Graphviz es un programa de visualización gráfica de fuente abierta. La visualización de gráficos es una forma de representar información estructural como diagramas de redes y gráficos abstractos</a:t>
            </a:r>
            <a:r>
              <a:rPr lang="es-ES" b="0" i="0" dirty="0">
                <a:solidFill>
                  <a:srgbClr val="ADBAC7"/>
                </a:solidFill>
                <a:effectLst/>
                <a:latin typeface="-apple-system"/>
              </a:rPr>
              <a:t>.</a:t>
            </a:r>
          </a:p>
          <a:p>
            <a:pPr marL="216000" indent="-216000" algn="just" rtl="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Georgia" panose="02040502050405020303" pitchFamily="18" charset="0"/>
              </a:rPr>
              <a:t>Tiene aplicaciones importantes en redes, bioinformática, ingeniería de software, diseño web y de bases de datos, aprendizaje automático y en interfaces visuales para otros dominios técnicos.</a:t>
            </a:r>
            <a:endParaRPr lang="es-ES" dirty="0">
              <a:latin typeface="Georgia" panose="02040502050405020303" pitchFamily="18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1229974"/>
            <a:ext cx="4738050" cy="13336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s-ES" sz="4400" dirty="0"/>
              <a:t>Introducción a graphviz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5980C7-B1B7-8779-D680-C87B4105E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251" y="1780100"/>
            <a:ext cx="3297799" cy="329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Patrón de fondo&#10;&#10;Descripción generada automáticamente">
            <a:extLst>
              <a:ext uri="{FF2B5EF4-FFF2-40B4-BE49-F238E27FC236}">
                <a16:creationId xmlns:a16="http://schemas.microsoft.com/office/drawing/2014/main" id="{7F248605-7F86-4728-A95A-5D67E9C520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28300" y="2074461"/>
            <a:ext cx="4763066" cy="3589360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algn="just" rtl="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Es la herramienta principal para dibujar estructuras jerárquicas o de capas dirigidas que puede ejecutarse como un programa desde la línea de comandos.</a:t>
            </a:r>
          </a:p>
          <a:p>
            <a:pPr marL="216000" indent="-216000" algn="just" rtl="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Se pueden dibujar figuras con nodos dirigidos mediante líneas o flechas Puede leer archivos de texto que contienen las descripciones de las figuras y crea imágenes que pueden ser almacenadas en archivos gráficos con diversos formatos como PNG, JPG, GIF, SVG, PDF, etc.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1194180"/>
            <a:ext cx="4633415" cy="7574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es-ES" sz="4400" dirty="0"/>
              <a:t>Lenguaje dot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F682F3-B2A8-FB10-385A-3BA45B00E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926" y="886393"/>
            <a:ext cx="3632295" cy="5085213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15900">
              <a:srgbClr val="40404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45644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Ejemplo básico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DBA553-43C9-BF75-8264-D03D1DA4D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/>
          <a:lstStyle/>
          <a:p>
            <a:r>
              <a:rPr lang="es-GT" dirty="0"/>
              <a:t>Sintaxis del lenguaje DOT</a:t>
            </a:r>
            <a:endParaRPr lang="en-U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297436" cy="2966883"/>
          </a:xfrm>
          <a:ln>
            <a:solidFill>
              <a:schemeClr val="tx2">
                <a:lumMod val="75000"/>
                <a:lumOff val="25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marL="0" indent="0" rtl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es-ES" sz="2000" b="1" dirty="0">
                <a:solidFill>
                  <a:schemeClr val="bg1"/>
                </a:solidFill>
              </a:rPr>
              <a:t>digraph Figura { </a:t>
            </a:r>
          </a:p>
          <a:p>
            <a:pPr marL="0" indent="0" rtl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es-ES" sz="2000" b="1" dirty="0">
                <a:solidFill>
                  <a:schemeClr val="bg1"/>
                </a:solidFill>
              </a:rPr>
              <a:t>    Raíz -&gt; 60; </a:t>
            </a:r>
          </a:p>
          <a:p>
            <a:pPr marL="0" indent="0" rtl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es-ES" sz="2000" b="1" dirty="0">
                <a:solidFill>
                  <a:schemeClr val="bg1"/>
                </a:solidFill>
              </a:rPr>
              <a:t>    60 -&gt; 40; </a:t>
            </a:r>
          </a:p>
          <a:p>
            <a:pPr marL="0" indent="0" rtl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es-ES" sz="2000" b="1" dirty="0">
                <a:solidFill>
                  <a:schemeClr val="bg1"/>
                </a:solidFill>
              </a:rPr>
              <a:t>    60 -&gt; 90; </a:t>
            </a:r>
          </a:p>
          <a:p>
            <a:pPr marL="0" indent="0" rtl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es-ES" sz="2000" b="1" dirty="0">
                <a:solidFill>
                  <a:schemeClr val="bg1"/>
                </a:solidFill>
              </a:rPr>
              <a:t>    40 -&gt; 34; </a:t>
            </a:r>
          </a:p>
          <a:p>
            <a:pPr marL="0" indent="0" rtl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es-ES" sz="2000" b="1" dirty="0">
                <a:solidFill>
                  <a:schemeClr val="bg1"/>
                </a:solidFill>
              </a:rPr>
              <a:t>    40 -&gt; 50; </a:t>
            </a:r>
          </a:p>
          <a:p>
            <a:pPr marL="0" indent="0" rtl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es-ES" sz="2000" b="1" dirty="0">
                <a:solidFill>
                  <a:schemeClr val="bg1"/>
                </a:solidFill>
              </a:rPr>
              <a:t>} 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B4EA736-36C0-31BD-CA46-149CADBC1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/>
          <a:lstStyle/>
          <a:p>
            <a:r>
              <a:rPr lang="en-US" dirty="0"/>
              <a:t>Salida usando graphviz</a:t>
            </a:r>
          </a:p>
        </p:txBody>
      </p:sp>
      <p:pic>
        <p:nvPicPr>
          <p:cNvPr id="4098" name="Picture 2" descr="ejemplo base">
            <a:extLst>
              <a:ext uri="{FF2B5EF4-FFF2-40B4-BE49-F238E27FC236}">
                <a16:creationId xmlns:a16="http://schemas.microsoft.com/office/drawing/2014/main" id="{EE91B035-EE90-7BD1-661E-0A4CB511A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712" y="2737555"/>
            <a:ext cx="2867237" cy="3076716"/>
          </a:xfrm>
          <a:prstGeom prst="rect">
            <a:avLst/>
          </a:prstGeom>
          <a:noFill/>
          <a:ln>
            <a:solidFill>
              <a:srgbClr val="404040"/>
            </a:solidFill>
          </a:ln>
          <a:effectLst>
            <a:glow rad="101600">
              <a:srgbClr val="40404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ersonas que debaten sobre unos documento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5144057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7200" dirty="0">
                <a:solidFill>
                  <a:schemeClr val="bg2">
                    <a:lumMod val="50000"/>
                  </a:schemeClr>
                </a:solidFill>
              </a:rPr>
              <a:t>Implementación de Graphviz con listas</a:t>
            </a:r>
          </a:p>
        </p:txBody>
      </p:sp>
    </p:spTree>
    <p:extLst>
      <p:ext uri="{BB962C8B-B14F-4D97-AF65-F5344CB8AC3E}">
        <p14:creationId xmlns:p14="http://schemas.microsoft.com/office/powerpoint/2010/main" val="316680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637_TF89747358.potx" id="{3B43029A-A627-4EA5-B6BD-0DA81882FCA2}" vid="{AD5D6A85-DF03-4123-9197-A7F31C268824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para enseñar un curso</Template>
  <TotalTime>225</TotalTime>
  <Words>335</Words>
  <Application>Microsoft Office PowerPoint</Application>
  <PresentationFormat>Panorámica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Garamond</vt:lpstr>
      <vt:lpstr>Georgia</vt:lpstr>
      <vt:lpstr>SavonVTI</vt:lpstr>
      <vt:lpstr>Implementación de MO y graphviz</vt:lpstr>
      <vt:lpstr>Temas a tratar en el taller de hoy</vt:lpstr>
      <vt:lpstr>Matriz Ortogonal</vt:lpstr>
      <vt:lpstr>Nodo Ortogonal</vt:lpstr>
      <vt:lpstr>Implementación de Matriz Ortogonal</vt:lpstr>
      <vt:lpstr>Introducción a graphviz</vt:lpstr>
      <vt:lpstr>Lenguaje dot</vt:lpstr>
      <vt:lpstr>Ejemplo básico</vt:lpstr>
      <vt:lpstr>Implementación de Graphviz con listas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Enseñar un curso</dc:title>
  <dc:creator>Carlos Eduardo Soto Marroquin</dc:creator>
  <cp:lastModifiedBy>Carlos Eduardo Soto Marroquin</cp:lastModifiedBy>
  <cp:revision>4</cp:revision>
  <dcterms:created xsi:type="dcterms:W3CDTF">2022-05-28T11:44:25Z</dcterms:created>
  <dcterms:modified xsi:type="dcterms:W3CDTF">2022-05-28T15:29:40Z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